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19" r:id="rId2"/>
    <p:sldId id="336" r:id="rId3"/>
    <p:sldId id="341" r:id="rId4"/>
    <p:sldId id="342" r:id="rId5"/>
    <p:sldId id="331" r:id="rId6"/>
    <p:sldId id="343" r:id="rId7"/>
    <p:sldId id="344" r:id="rId8"/>
    <p:sldId id="345" r:id="rId9"/>
    <p:sldId id="346" r:id="rId10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CC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8024" autoAdjust="0"/>
  </p:normalViewPr>
  <p:slideViewPr>
    <p:cSldViewPr>
      <p:cViewPr varScale="1">
        <p:scale>
          <a:sx n="71" d="100"/>
          <a:sy n="71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68F88C59-319B-4332-9A1D-2A62CFCB00D8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B16A41B8-7DC3-4DB6-84E4-E105629EAA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968B300D-05F0-4B43-940D-46DED5A791AD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9B26CD33-4337-4529-948A-94F6960B2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>
              <a:defRPr lang="en-US" dirty="0"/>
            </a:lvl1pPr>
            <a:extLst/>
          </a:lstStyle>
          <a:p>
            <a:r>
              <a:rPr lang="en-US" dirty="0" smtClean="0"/>
              <a:t>Click to add photo album title</a:t>
            </a:r>
            <a:endParaRPr lang="en-US" dirty="0"/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date and other details</a:t>
            </a:r>
            <a:endParaRPr lang="en-US" dirty="0"/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4/10/2013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lang="en-US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i="0" dirty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4/10/2013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4/10/2013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ndscape (Full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lang="en-US" i="0" dirty="0" smtClean="0"/>
              <a:t>Click icon</a:t>
            </a:r>
            <a:r>
              <a:rPr lang="en-US" i="0" baseline="0" dirty="0" smtClean="0"/>
              <a:t> to add </a:t>
            </a:r>
            <a:r>
              <a:rPr lang="en-US" i="0" dirty="0" smtClean="0"/>
              <a:t>full page picture</a:t>
            </a:r>
            <a:endParaRPr lang="en-US" i="0" baseline="0" dirty="0" smtClean="0"/>
          </a:p>
          <a:p>
            <a:pPr marL="0" marR="0" indent="0"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>
              <a:defRPr baseline="0"/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>
              <a:buFontTx/>
              <a:buNone/>
              <a:defRPr sz="1800"/>
            </a:lvl1pPr>
            <a:extLst/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Click icon to add picture</a:t>
            </a:r>
            <a:endParaRPr lang="en-US" sz="2000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4/10/2013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4/10/2013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4/10/2013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Click icon to add picture</a:t>
            </a:r>
            <a:endParaRPr lang="en-US" i="0" dirty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4/10/2013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4/10/2013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4/10/2013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4/10/2013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4/10/2013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4/10/2013</a:t>
            </a:fld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24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4/10/2013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: 1 Portrait with 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4/10/2013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4/10/2013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Portrait with 2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4/10/2013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4/10/2013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4/10/2013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4/10/2013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2EC6F-6501-4E04-BD6C-A8A6CABB2C5B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B0023-0CED-47F7-85AE-654F0B232C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4/10/2013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ct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76200" y="4267200"/>
            <a:ext cx="7765086" cy="1066800"/>
          </a:xfrm>
        </p:spPr>
        <p:txBody>
          <a:bodyPr/>
          <a:lstStyle>
            <a:extLst/>
          </a:lstStyle>
          <a:p>
            <a:r>
              <a:rPr sz="6600" smtClean="0"/>
              <a:t>SCAMPER</a:t>
            </a:r>
            <a:endParaRPr lang="en-US" sz="6600" dirty="0"/>
          </a:p>
        </p:txBody>
      </p:sp>
      <p:sp>
        <p:nvSpPr>
          <p:cNvPr id="17" name="Rectangle 16"/>
          <p:cNvSpPr>
            <a:spLocks noGrp="1"/>
          </p:cNvSpPr>
          <p:nvPr>
            <p:ph type="body" sz="quarter" idx="10"/>
          </p:nvPr>
        </p:nvSpPr>
        <p:spPr>
          <a:xfrm>
            <a:off x="533400" y="5438775"/>
            <a:ext cx="7315200" cy="809625"/>
          </a:xfrm>
        </p:spPr>
        <p:txBody>
          <a:bodyPr/>
          <a:lstStyle/>
          <a:p>
            <a:r>
              <a:rPr lang="en-US" sz="2800" dirty="0" smtClean="0"/>
              <a:t>Images of Imagination and Innovation</a:t>
            </a:r>
            <a:endParaRPr lang="en-US" sz="2800" dirty="0"/>
          </a:p>
        </p:txBody>
      </p:sp>
      <p:pic>
        <p:nvPicPr>
          <p:cNvPr id="6" name="Picture Placeholder 5" descr="dalicats-2.pn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10090" b="10090"/>
          <a:stretch>
            <a:fillRect/>
          </a:stretch>
        </p:blipFill>
        <p:spPr>
          <a:xfrm>
            <a:off x="1666875" y="457200"/>
            <a:ext cx="5953125" cy="381000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type="body" sz="quarter" idx="11"/>
          </p:nvPr>
        </p:nvSpPr>
        <p:spPr>
          <a:xfrm>
            <a:off x="5181600" y="3048000"/>
            <a:ext cx="3505200" cy="2133600"/>
          </a:xfrm>
        </p:spPr>
        <p:txBody>
          <a:bodyPr/>
          <a:lstStyle>
            <a:extLst/>
          </a:lstStyle>
          <a:p>
            <a:r>
              <a:rPr lang="en-US" dirty="0" smtClean="0"/>
              <a:t>A Starbucks manager experimented by </a:t>
            </a:r>
            <a:r>
              <a:rPr lang="en-US" dirty="0" smtClean="0"/>
              <a:t>substituting </a:t>
            </a:r>
            <a:r>
              <a:rPr lang="en-US" dirty="0" err="1" smtClean="0"/>
              <a:t>flavours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r>
              <a:rPr lang="en-US" dirty="0" smtClean="0"/>
              <a:t>The result was a $500 million business.</a:t>
            </a:r>
            <a:endParaRPr lang="en-US" dirty="0"/>
          </a:p>
        </p:txBody>
      </p:sp>
      <p:pic>
        <p:nvPicPr>
          <p:cNvPr id="10" name="Picture Placeholder 9" descr="frapacino.GIF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2935" r="22935"/>
          <a:stretch>
            <a:fillRect/>
          </a:stretch>
        </p:blipFill>
        <p:spPr>
          <a:xfrm>
            <a:off x="419375" y="233241"/>
            <a:ext cx="4350377" cy="5786559"/>
          </a:xfrm>
        </p:spPr>
      </p:pic>
      <p:sp>
        <p:nvSpPr>
          <p:cNvPr id="11" name="TextBox 10"/>
          <p:cNvSpPr txBox="1"/>
          <p:nvPr/>
        </p:nvSpPr>
        <p:spPr>
          <a:xfrm>
            <a:off x="5334000" y="106680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SUBSTITUTE</a:t>
            </a:r>
            <a:endParaRPr lang="en-US" sz="3200" dirty="0"/>
          </a:p>
        </p:txBody>
      </p:sp>
      <p:sp>
        <p:nvSpPr>
          <p:cNvPr id="5" name="Rectangle 2"/>
          <p:cNvSpPr txBox="1">
            <a:spLocks/>
          </p:cNvSpPr>
          <p:nvPr/>
        </p:nvSpPr>
        <p:spPr>
          <a:xfrm>
            <a:off x="5334000" y="1676400"/>
            <a:ext cx="3505200" cy="762000"/>
          </a:xfrm>
          <a:prstGeom prst="rect">
            <a:avLst/>
          </a:prstGeom>
        </p:spPr>
        <p:txBody>
          <a:bodyPr tIns="91440" bIns="91440" anchor="b" anchorCtr="0">
            <a:noAutofit/>
          </a:bodyPr>
          <a:lstStyle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One thing replaces another thing.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09600" y="3276600"/>
            <a:ext cx="778173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combine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body" sz="quarter" idx="14"/>
          </p:nvPr>
        </p:nvSpPr>
        <p:spPr>
          <a:xfrm>
            <a:off x="4114800" y="4038600"/>
            <a:ext cx="4572000" cy="838200"/>
          </a:xfrm>
        </p:spPr>
        <p:txBody>
          <a:bodyPr>
            <a:normAutofit lnSpcReduction="10000"/>
          </a:bodyPr>
          <a:lstStyle>
            <a:extLst/>
          </a:lstStyle>
          <a:p>
            <a:pPr marL="0" indent="0"/>
            <a:r>
              <a:rPr lang="en-US" dirty="0" smtClean="0"/>
              <a:t>Schaffer Company combined a ball point pen with a highlighter, called the Prelude MPI.</a:t>
            </a:r>
          </a:p>
        </p:txBody>
      </p:sp>
      <p:pic>
        <p:nvPicPr>
          <p:cNvPr id="15" name="Picture Placeholder 14" descr="sheaffer_prelude_23_02.jpg"/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t="6059" b="6059"/>
          <a:stretch>
            <a:fillRect/>
          </a:stretch>
        </p:blipFill>
        <p:spPr>
          <a:xfrm>
            <a:off x="609599" y="533400"/>
            <a:ext cx="8107045" cy="2590800"/>
          </a:xfrm>
        </p:spPr>
      </p:pic>
      <p:sp>
        <p:nvSpPr>
          <p:cNvPr id="5" name="Rectangle 2"/>
          <p:cNvSpPr txBox="1">
            <a:spLocks/>
          </p:cNvSpPr>
          <p:nvPr/>
        </p:nvSpPr>
        <p:spPr>
          <a:xfrm>
            <a:off x="609600" y="4038600"/>
            <a:ext cx="2971800" cy="533400"/>
          </a:xfrm>
          <a:prstGeom prst="rect">
            <a:avLst/>
          </a:prstGeom>
        </p:spPr>
        <p:txBody>
          <a:bodyPr vert="horz" tIns="0">
            <a:noAutofit/>
          </a:bodyPr>
          <a:lstStyle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Two or more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things joined to make a new thing.</a:t>
            </a: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09600" y="3352800"/>
            <a:ext cx="7781730" cy="609600"/>
          </a:xfrm>
        </p:spPr>
        <p:txBody>
          <a:bodyPr/>
          <a:lstStyle>
            <a:extLst/>
          </a:lstStyle>
          <a:p>
            <a:r>
              <a:rPr lang="en-US" dirty="0" smtClean="0"/>
              <a:t>adapt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body" sz="quarter" idx="14"/>
          </p:nvPr>
        </p:nvSpPr>
        <p:spPr>
          <a:xfrm>
            <a:off x="3505200" y="3810000"/>
            <a:ext cx="5181600" cy="1524000"/>
          </a:xfrm>
        </p:spPr>
        <p:txBody>
          <a:bodyPr>
            <a:noAutofit/>
          </a:bodyPr>
          <a:lstStyle>
            <a:extLst/>
          </a:lstStyle>
          <a:p>
            <a:pPr marL="0" indent="0"/>
            <a:r>
              <a:rPr lang="en-US" dirty="0" smtClean="0"/>
              <a:t>A hotel guest in Puerto Rico watched a maid clean </a:t>
            </a:r>
            <a:r>
              <a:rPr lang="en-US" dirty="0" smtClean="0"/>
              <a:t>a bathroom </a:t>
            </a:r>
            <a:r>
              <a:rPr lang="en-US" dirty="0" smtClean="0"/>
              <a:t>ceiling with a rag tied to a broom handle. The guest went home and designed telescopic handle and cleaning head. Sales are </a:t>
            </a:r>
            <a:r>
              <a:rPr lang="en-US" dirty="0" smtClean="0"/>
              <a:t>$150 </a:t>
            </a:r>
            <a:r>
              <a:rPr lang="en-US" dirty="0" smtClean="0"/>
              <a:t>million per year.</a:t>
            </a:r>
          </a:p>
        </p:txBody>
      </p:sp>
      <p:pic>
        <p:nvPicPr>
          <p:cNvPr id="6" name="Picture Placeholder 5" descr="MrClean_hero_626px.jpg"/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t="20840" b="20840"/>
          <a:stretch>
            <a:fillRect/>
          </a:stretch>
        </p:blipFill>
        <p:spPr>
          <a:xfrm>
            <a:off x="457200" y="838200"/>
            <a:ext cx="8179118" cy="2362200"/>
          </a:xfrm>
        </p:spPr>
      </p:pic>
      <p:sp>
        <p:nvSpPr>
          <p:cNvPr id="5" name="Rectangle 2"/>
          <p:cNvSpPr txBox="1">
            <a:spLocks/>
          </p:cNvSpPr>
          <p:nvPr/>
        </p:nvSpPr>
        <p:spPr>
          <a:xfrm>
            <a:off x="609600" y="4038600"/>
            <a:ext cx="2057400" cy="1143000"/>
          </a:xfrm>
          <a:prstGeom prst="rect">
            <a:avLst/>
          </a:prstGeom>
        </p:spPr>
        <p:txBody>
          <a:bodyPr vert="horz" tIns="0">
            <a:noAutofit/>
          </a:bodyPr>
          <a:lstStyle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Make one thing suitable for another</a:t>
            </a: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use.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ÕØÚáÛ丫:Téxt Plàçèhòlðêr 表¥鷗字㌍_W 2"/>
          <p:cNvSpPr>
            <a:spLocks noGrp="1"/>
          </p:cNvSpPr>
          <p:nvPr>
            <p:ph type="body" sz="quarter" idx="11"/>
          </p:nvPr>
        </p:nvSpPr>
        <p:spPr>
          <a:xfrm>
            <a:off x="5486400" y="2057400"/>
            <a:ext cx="3505200" cy="3962400"/>
          </a:xfrm>
        </p:spPr>
        <p:txBody>
          <a:bodyPr/>
          <a:lstStyle>
            <a:extLst/>
          </a:lstStyle>
          <a:p>
            <a:r>
              <a:rPr lang="en-US" dirty="0" smtClean="0"/>
              <a:t>A </a:t>
            </a:r>
            <a:r>
              <a:rPr lang="en-US" dirty="0" smtClean="0"/>
              <a:t>hot day at the 1905 World Fair. People bought ice cream. Not hot waffles.</a:t>
            </a:r>
          </a:p>
          <a:p>
            <a:endParaRPr lang="en-US" dirty="0" smtClean="0"/>
          </a:p>
          <a:p>
            <a:r>
              <a:rPr lang="en-US" dirty="0" smtClean="0"/>
              <a:t>When the ice cream seller ran out of dishes, waffle </a:t>
            </a:r>
            <a:r>
              <a:rPr lang="en-US" dirty="0" smtClean="0"/>
              <a:t>seller Ernest </a:t>
            </a:r>
            <a:r>
              <a:rPr lang="en-US" dirty="0" err="1" smtClean="0"/>
              <a:t>Hamwi</a:t>
            </a:r>
            <a:r>
              <a:rPr lang="en-US" dirty="0" smtClean="0"/>
              <a:t> had an idea. </a:t>
            </a:r>
          </a:p>
          <a:p>
            <a:endParaRPr lang="en-US" dirty="0" smtClean="0"/>
          </a:p>
          <a:p>
            <a:r>
              <a:rPr lang="en-US" dirty="0" smtClean="0"/>
              <a:t>Changed </a:t>
            </a:r>
            <a:r>
              <a:rPr lang="en-US" dirty="0" smtClean="0"/>
              <a:t>the shape of the flat waffle into a </a:t>
            </a:r>
            <a:r>
              <a:rPr lang="en-US" dirty="0" smtClean="0"/>
              <a:t>cone. Used </a:t>
            </a:r>
            <a:r>
              <a:rPr lang="en-US" dirty="0" smtClean="0"/>
              <a:t>it as an ice cream holder. Birth of the ice cream cone.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486400" y="60960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MODIFY</a:t>
            </a:r>
            <a:endParaRPr lang="en-US" sz="3200" dirty="0"/>
          </a:p>
        </p:txBody>
      </p:sp>
      <p:pic>
        <p:nvPicPr>
          <p:cNvPr id="6" name="Picture Placeholder 5" descr="ice-1.pn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810" b="2810"/>
          <a:stretch>
            <a:fillRect/>
          </a:stretch>
        </p:blipFill>
        <p:spPr/>
      </p:pic>
      <p:sp>
        <p:nvSpPr>
          <p:cNvPr id="5" name="W¥ل云玗İαЂÕØÚáÛ丫:Téxt Plàçèhòlðêr 表¥鷗字㌍_W 2"/>
          <p:cNvSpPr txBox="1">
            <a:spLocks/>
          </p:cNvSpPr>
          <p:nvPr/>
        </p:nvSpPr>
        <p:spPr>
          <a:xfrm>
            <a:off x="5486400" y="1295400"/>
            <a:ext cx="3429000" cy="685800"/>
          </a:xfrm>
          <a:prstGeom prst="rect">
            <a:avLst/>
          </a:prstGeom>
        </p:spPr>
        <p:txBody>
          <a:bodyPr tIns="91440" bIns="91440" anchor="b" anchorCtr="0">
            <a:noAutofit/>
          </a:bodyPr>
          <a:lstStyle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 smtClean="0"/>
              <a:t>Change the form or character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09600" y="3429000"/>
            <a:ext cx="7781730" cy="762000"/>
          </a:xfrm>
        </p:spPr>
        <p:txBody>
          <a:bodyPr/>
          <a:lstStyle>
            <a:extLst/>
          </a:lstStyle>
          <a:p>
            <a:r>
              <a:rPr lang="en-US" dirty="0" err="1" smtClean="0"/>
              <a:t>PuT</a:t>
            </a:r>
            <a:r>
              <a:rPr lang="en-US" dirty="0" smtClean="0"/>
              <a:t> TO OTHER USES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body" sz="quarter" idx="14"/>
          </p:nvPr>
        </p:nvSpPr>
        <p:spPr>
          <a:xfrm>
            <a:off x="3733800" y="4343400"/>
            <a:ext cx="5105400" cy="1295400"/>
          </a:xfrm>
        </p:spPr>
        <p:txBody>
          <a:bodyPr>
            <a:noAutofit/>
          </a:bodyPr>
          <a:lstStyle>
            <a:extLst/>
          </a:lstStyle>
          <a:p>
            <a:pPr marL="0" indent="0"/>
            <a:r>
              <a:rPr lang="en-US" dirty="0" smtClean="0"/>
              <a:t>Microwaves were invented during WW2 by the </a:t>
            </a:r>
            <a:r>
              <a:rPr lang="en-US" dirty="0" smtClean="0"/>
              <a:t>British. </a:t>
            </a:r>
            <a:r>
              <a:rPr lang="en-US" dirty="0" smtClean="0"/>
              <a:t>In the 1950s, an accident in a lab showed scientists that microwaves could cook food.</a:t>
            </a:r>
          </a:p>
        </p:txBody>
      </p:sp>
      <p:pic>
        <p:nvPicPr>
          <p:cNvPr id="9" name="Picture Placeholder 8" descr="electrolux-microwave-oven-over-the-range.jpg"/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t="15809" b="15809"/>
          <a:stretch>
            <a:fillRect/>
          </a:stretch>
        </p:blipFill>
        <p:spPr>
          <a:xfrm>
            <a:off x="609600" y="457200"/>
            <a:ext cx="7924800" cy="3124200"/>
          </a:xfrm>
        </p:spPr>
      </p:pic>
      <p:sp>
        <p:nvSpPr>
          <p:cNvPr id="5" name="Rectangle 2"/>
          <p:cNvSpPr txBox="1">
            <a:spLocks/>
          </p:cNvSpPr>
          <p:nvPr/>
        </p:nvSpPr>
        <p:spPr>
          <a:xfrm>
            <a:off x="685800" y="4343400"/>
            <a:ext cx="3048000" cy="838200"/>
          </a:xfrm>
          <a:prstGeom prst="rect">
            <a:avLst/>
          </a:prstGeom>
        </p:spPr>
        <p:txBody>
          <a:bodyPr vert="horz" tIns="0">
            <a:normAutofit/>
          </a:bodyPr>
          <a:lstStyle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Find another benefit.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ÕØÚáÛ丫:Téxt Plàçèhòlðêr 表¥鷗字㌍_W 2"/>
          <p:cNvSpPr>
            <a:spLocks noGrp="1"/>
          </p:cNvSpPr>
          <p:nvPr>
            <p:ph type="body" sz="quarter" idx="11"/>
          </p:nvPr>
        </p:nvSpPr>
        <p:spPr>
          <a:xfrm>
            <a:off x="5257800" y="2590800"/>
            <a:ext cx="3505200" cy="3276600"/>
          </a:xfrm>
        </p:spPr>
        <p:txBody>
          <a:bodyPr/>
          <a:lstStyle>
            <a:extLst/>
          </a:lstStyle>
          <a:p>
            <a:r>
              <a:rPr lang="en-US" dirty="0" smtClean="0"/>
              <a:t>Originally, donuts did not have holes.</a:t>
            </a:r>
          </a:p>
          <a:p>
            <a:endParaRPr lang="en-US" dirty="0" smtClean="0"/>
          </a:p>
          <a:p>
            <a:r>
              <a:rPr lang="en-US" dirty="0" smtClean="0"/>
              <a:t>According to legend, a boy watched his mother cook donuts. He saw </a:t>
            </a:r>
            <a:r>
              <a:rPr lang="en-US" dirty="0" smtClean="0"/>
              <a:t>the </a:t>
            </a:r>
            <a:r>
              <a:rPr lang="en-US" dirty="0" smtClean="0"/>
              <a:t>center did not cook well.</a:t>
            </a:r>
          </a:p>
          <a:p>
            <a:endParaRPr lang="en-US" dirty="0" smtClean="0"/>
          </a:p>
          <a:p>
            <a:r>
              <a:rPr lang="en-US" dirty="0" smtClean="0"/>
              <a:t>So he cut out the center. Birth of the modern donut.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57800" y="106680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ELIMINATE</a:t>
            </a:r>
            <a:endParaRPr lang="en-US" sz="3200" dirty="0"/>
          </a:p>
        </p:txBody>
      </p:sp>
      <p:pic>
        <p:nvPicPr>
          <p:cNvPr id="10" name="Picture Placeholder 9" descr="tumblr_m35piogaOE1qblg7bo1_500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1555" b="1555"/>
          <a:stretch>
            <a:fillRect/>
          </a:stretch>
        </p:blipFill>
        <p:spPr>
          <a:xfrm>
            <a:off x="685800" y="1219200"/>
            <a:ext cx="4338372" cy="4110037"/>
          </a:xfrm>
        </p:spPr>
      </p:pic>
      <p:sp>
        <p:nvSpPr>
          <p:cNvPr id="5" name="W¥ل云玗İαЂÕØÚáÛ丫:Téxt Plàçèhòlðêr 表¥鷗字㌍_W 2"/>
          <p:cNvSpPr txBox="1">
            <a:spLocks/>
          </p:cNvSpPr>
          <p:nvPr/>
        </p:nvSpPr>
        <p:spPr>
          <a:xfrm>
            <a:off x="5257800" y="1752600"/>
            <a:ext cx="3505200" cy="685800"/>
          </a:xfrm>
          <a:prstGeom prst="rect">
            <a:avLst/>
          </a:prstGeom>
        </p:spPr>
        <p:txBody>
          <a:bodyPr tIns="91440" bIns="91440" anchor="b" anchorCtr="0">
            <a:noAutofit/>
          </a:bodyPr>
          <a:lstStyle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Get rid of, remove.</a:t>
            </a: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09600" y="3886200"/>
            <a:ext cx="7781730" cy="609600"/>
          </a:xfrm>
        </p:spPr>
        <p:txBody>
          <a:bodyPr/>
          <a:lstStyle>
            <a:extLst/>
          </a:lstStyle>
          <a:p>
            <a:r>
              <a:rPr lang="en-US" dirty="0" smtClean="0"/>
              <a:t>rearrange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body" sz="quarter" idx="14"/>
          </p:nvPr>
        </p:nvSpPr>
        <p:spPr>
          <a:xfrm>
            <a:off x="3733800" y="4648200"/>
            <a:ext cx="5029200" cy="990600"/>
          </a:xfrm>
        </p:spPr>
        <p:txBody>
          <a:bodyPr>
            <a:normAutofit/>
          </a:bodyPr>
          <a:lstStyle>
            <a:extLst/>
          </a:lstStyle>
          <a:p>
            <a:pPr marL="0" indent="0"/>
            <a:r>
              <a:rPr lang="en-US" dirty="0" smtClean="0"/>
              <a:t>McDonald’s rearranged the inside of </a:t>
            </a:r>
            <a:r>
              <a:rPr lang="en-US" dirty="0" smtClean="0"/>
              <a:t>restaurants. Customers pay first and </a:t>
            </a:r>
            <a:r>
              <a:rPr lang="en-US" dirty="0" smtClean="0"/>
              <a:t>then eat. Birth of fast food.</a:t>
            </a:r>
          </a:p>
        </p:txBody>
      </p:sp>
      <p:pic>
        <p:nvPicPr>
          <p:cNvPr id="6" name="Picture Placeholder 5" descr="McDonaldsBreakfastCounter.jpg"/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t="20729" b="20729"/>
          <a:stretch>
            <a:fillRect/>
          </a:stretch>
        </p:blipFill>
        <p:spPr>
          <a:xfrm>
            <a:off x="609600" y="685800"/>
            <a:ext cx="8001000" cy="3124200"/>
          </a:xfrm>
        </p:spPr>
      </p:pic>
      <p:sp>
        <p:nvSpPr>
          <p:cNvPr id="5" name="Rectangle 2"/>
          <p:cNvSpPr txBox="1">
            <a:spLocks/>
          </p:cNvSpPr>
          <p:nvPr/>
        </p:nvSpPr>
        <p:spPr>
          <a:xfrm>
            <a:off x="685800" y="4648200"/>
            <a:ext cx="2819400" cy="685800"/>
          </a:xfrm>
          <a:prstGeom prst="rect">
            <a:avLst/>
          </a:prstGeom>
        </p:spPr>
        <p:txBody>
          <a:bodyPr vert="horz" tIns="0">
            <a:normAutofit/>
          </a:bodyPr>
          <a:lstStyle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Put </a:t>
            </a:r>
            <a:r>
              <a:rPr lang="en-US" kern="0" dirty="0" smtClean="0"/>
              <a:t>in new order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685800"/>
          </a:xfrm>
        </p:spPr>
        <p:txBody>
          <a:bodyPr/>
          <a:lstStyle>
            <a:extLst/>
          </a:lstStyle>
          <a:p>
            <a:pPr algn="ctr"/>
            <a:r>
              <a:rPr lang="en-US" dirty="0" smtClean="0"/>
              <a:t>SCAMPER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body" sz="quarter" idx="14"/>
          </p:nvPr>
        </p:nvSpPr>
        <p:spPr>
          <a:xfrm>
            <a:off x="0" y="914400"/>
            <a:ext cx="8915400" cy="609600"/>
          </a:xfrm>
        </p:spPr>
        <p:txBody>
          <a:bodyPr>
            <a:noAutofit/>
          </a:bodyPr>
          <a:lstStyle>
            <a:extLst/>
          </a:lstStyle>
          <a:p>
            <a:pPr marL="0" indent="0" algn="ctr"/>
            <a:r>
              <a:rPr lang="en-US" sz="2000" dirty="0" smtClean="0"/>
              <a:t>s</a:t>
            </a:r>
            <a:r>
              <a:rPr lang="en-US" sz="2000" dirty="0" smtClean="0"/>
              <a:t>ubstitute - combine – adapt – modify -  </a:t>
            </a:r>
          </a:p>
          <a:p>
            <a:pPr marL="0" indent="0" algn="ctr"/>
            <a:r>
              <a:rPr lang="en-US" sz="2000" dirty="0" smtClean="0"/>
              <a:t>put </a:t>
            </a:r>
            <a:r>
              <a:rPr lang="en-US" sz="2000" dirty="0" smtClean="0"/>
              <a:t>to other </a:t>
            </a:r>
            <a:r>
              <a:rPr lang="en-US" sz="2000" dirty="0" smtClean="0"/>
              <a:t>uses - eliminate - rearrange</a:t>
            </a:r>
            <a:endParaRPr lang="en-US" sz="2000" dirty="0" smtClean="0"/>
          </a:p>
        </p:txBody>
      </p:sp>
      <p:pic>
        <p:nvPicPr>
          <p:cNvPr id="11" name="Picture Placeholder 10" descr="albert-einstein-einstein-einstein-quote-imagination-logic-Favim.com-354340.jpg"/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t="12509" b="12509"/>
          <a:stretch>
            <a:fillRect/>
          </a:stretch>
        </p:blipFill>
        <p:spPr>
          <a:xfrm>
            <a:off x="609600" y="2191139"/>
            <a:ext cx="7507356" cy="3523861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Photo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ClassicPhotoAlbum</Template>
  <TotalTime>0</TotalTime>
  <Words>311</Words>
  <Application>Microsoft Office PowerPoint</Application>
  <PresentationFormat>화면 슬라이드 쇼(4:3)</PresentationFormat>
  <Paragraphs>46</Paragraphs>
  <Slides>9</Slides>
  <Notes>9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ClassicPhotoAlbum</vt:lpstr>
      <vt:lpstr>SCAMPER</vt:lpstr>
      <vt:lpstr>슬라이드 2</vt:lpstr>
      <vt:lpstr>combine</vt:lpstr>
      <vt:lpstr>adapt</vt:lpstr>
      <vt:lpstr>슬라이드 5</vt:lpstr>
      <vt:lpstr>PuT TO OTHER USES</vt:lpstr>
      <vt:lpstr>슬라이드 7</vt:lpstr>
      <vt:lpstr>rearrange</vt:lpstr>
      <vt:lpstr>SCAMPER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2013-02-26T01:14:52Z</dcterms:created>
  <dcterms:modified xsi:type="dcterms:W3CDTF">2013-04-09T22:51:37Z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